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GitHub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 is a platform for version control and collaboration, especially for software development. It allows developers to track changes to code, collaborate on projects, and share code with others.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5736550"/>
            <a:ext cx="2154436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Ajay Kumar</a:t>
            </a:r>
            <a:endParaRPr lang="en-US" sz="2233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96214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Setting up a GitHub account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6280190" y="2719864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start using GitHub, you need to create an account. This involves providing your email address, username, and password.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6280190" y="3700820"/>
            <a:ext cx="3664863" cy="2032754"/>
          </a:xfrm>
          <a:prstGeom prst="roundRect">
            <a:avLst>
              <a:gd name="adj" fmla="val 2009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9276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Account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6507004" y="4418052"/>
            <a:ext cx="321123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 your personal information and choose a unique username.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10171867" y="3700820"/>
            <a:ext cx="3664863" cy="2032754"/>
          </a:xfrm>
          <a:prstGeom prst="roundRect">
            <a:avLst>
              <a:gd name="adj" fmla="val 2009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10398681" y="39276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Verify Email</a:t>
            </a:r>
            <a:endParaRPr lang="en-US" sz="2233" dirty="0"/>
          </a:p>
        </p:txBody>
      </p:sp>
      <p:sp>
        <p:nvSpPr>
          <p:cNvPr id="12" name="Text 9"/>
          <p:cNvSpPr/>
          <p:nvPr/>
        </p:nvSpPr>
        <p:spPr>
          <a:xfrm>
            <a:off x="10398681" y="4418052"/>
            <a:ext cx="321123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 your email address to activate your account.</a:t>
            </a:r>
            <a:endParaRPr lang="en-US" sz="1786" dirty="0"/>
          </a:p>
        </p:txBody>
      </p:sp>
      <p:sp>
        <p:nvSpPr>
          <p:cNvPr id="13" name="Shape 10"/>
          <p:cNvSpPr/>
          <p:nvPr/>
        </p:nvSpPr>
        <p:spPr>
          <a:xfrm>
            <a:off x="6280190" y="5960388"/>
            <a:ext cx="7556421" cy="1306949"/>
          </a:xfrm>
          <a:prstGeom prst="roundRect">
            <a:avLst>
              <a:gd name="adj" fmla="val 3124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18720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Features</a:t>
            </a:r>
            <a:endParaRPr lang="en-US" sz="2233" dirty="0"/>
          </a:p>
        </p:txBody>
      </p:sp>
      <p:sp>
        <p:nvSpPr>
          <p:cNvPr id="15" name="Text 12"/>
          <p:cNvSpPr/>
          <p:nvPr/>
        </p:nvSpPr>
        <p:spPr>
          <a:xfrm>
            <a:off x="6507004" y="6677620"/>
            <a:ext cx="710279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Familiarize yourself with the GitHub interface and its features.</a:t>
            </a:r>
            <a:endParaRPr lang="en-US" sz="1786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789265"/>
            <a:ext cx="718827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Creating a new repository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6280190" y="1838206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repository is like a container for your project. It holds all your files, code, and version history. Creating a repository involves naming it, selecting visibility, and adding a description.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6280190" y="3437215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6455093" y="3522226"/>
            <a:ext cx="1604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6"/>
          <p:cNvSpPr/>
          <p:nvPr/>
        </p:nvSpPr>
        <p:spPr>
          <a:xfrm>
            <a:off x="7017306" y="34372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Name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7017306" y="3927634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Choose a descriptive name for your repository.</a:t>
            </a:r>
            <a:endParaRPr lang="en-US" sz="1786" dirty="0"/>
          </a:p>
        </p:txBody>
      </p:sp>
      <p:sp>
        <p:nvSpPr>
          <p:cNvPr id="11" name="Shape 8"/>
          <p:cNvSpPr/>
          <p:nvPr/>
        </p:nvSpPr>
        <p:spPr>
          <a:xfrm>
            <a:off x="10171867" y="3437215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10323909" y="3522226"/>
            <a:ext cx="20621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10"/>
          <p:cNvSpPr/>
          <p:nvPr/>
        </p:nvSpPr>
        <p:spPr>
          <a:xfrm>
            <a:off x="10908983" y="34372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Visibility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10908983" y="3927634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Decide whether your repository is public or private.</a:t>
            </a:r>
            <a:endParaRPr lang="en-US" sz="1786" dirty="0"/>
          </a:p>
        </p:txBody>
      </p:sp>
      <p:sp>
        <p:nvSpPr>
          <p:cNvPr id="15" name="Shape 12"/>
          <p:cNvSpPr/>
          <p:nvPr/>
        </p:nvSpPr>
        <p:spPr>
          <a:xfrm>
            <a:off x="6280190" y="5498306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EE8DD"/>
          </a:solidFill>
          <a:ln/>
        </p:spPr>
      </p:sp>
      <p:sp>
        <p:nvSpPr>
          <p:cNvPr id="16" name="Text 13"/>
          <p:cNvSpPr/>
          <p:nvPr/>
        </p:nvSpPr>
        <p:spPr>
          <a:xfrm>
            <a:off x="6432828" y="5583317"/>
            <a:ext cx="20502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4"/>
          <p:cNvSpPr/>
          <p:nvPr/>
        </p:nvSpPr>
        <p:spPr>
          <a:xfrm>
            <a:off x="7017306" y="549830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Description</a:t>
            </a:r>
            <a:endParaRPr lang="en-US" sz="2233" dirty="0"/>
          </a:p>
        </p:txBody>
      </p:sp>
      <p:sp>
        <p:nvSpPr>
          <p:cNvPr id="18" name="Text 15"/>
          <p:cNvSpPr/>
          <p:nvPr/>
        </p:nvSpPr>
        <p:spPr>
          <a:xfrm>
            <a:off x="7017306" y="5988725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a brief summary of your project.</a:t>
            </a:r>
            <a:endParaRPr lang="en-US" sz="1786" dirty="0"/>
          </a:p>
        </p:txBody>
      </p:sp>
      <p:sp>
        <p:nvSpPr>
          <p:cNvPr id="19" name="Shape 16"/>
          <p:cNvSpPr/>
          <p:nvPr/>
        </p:nvSpPr>
        <p:spPr>
          <a:xfrm>
            <a:off x="10171867" y="5498306"/>
            <a:ext cx="510302" cy="510302"/>
          </a:xfrm>
          <a:prstGeom prst="roundRect">
            <a:avLst>
              <a:gd name="adj" fmla="val 8001"/>
            </a:avLst>
          </a:prstGeom>
          <a:solidFill>
            <a:srgbClr val="EEE8DD"/>
          </a:solidFill>
          <a:ln/>
        </p:spPr>
      </p:sp>
      <p:sp>
        <p:nvSpPr>
          <p:cNvPr id="20" name="Text 17"/>
          <p:cNvSpPr/>
          <p:nvPr/>
        </p:nvSpPr>
        <p:spPr>
          <a:xfrm>
            <a:off x="10320933" y="5583317"/>
            <a:ext cx="21216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79" dirty="0"/>
          </a:p>
        </p:txBody>
      </p:sp>
      <p:sp>
        <p:nvSpPr>
          <p:cNvPr id="21" name="Text 18"/>
          <p:cNvSpPr/>
          <p:nvPr/>
        </p:nvSpPr>
        <p:spPr>
          <a:xfrm>
            <a:off x="10908983" y="549830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Initialize</a:t>
            </a:r>
            <a:endParaRPr lang="en-US" sz="2233" dirty="0"/>
          </a:p>
        </p:txBody>
      </p:sp>
      <p:sp>
        <p:nvSpPr>
          <p:cNvPr id="22" name="Text 19"/>
          <p:cNvSpPr/>
          <p:nvPr/>
        </p:nvSpPr>
        <p:spPr>
          <a:xfrm>
            <a:off x="10908983" y="5988725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 can choose to initialize the repository with a README file, a license, or a .gitignore file.</a:t>
            </a:r>
            <a:endParaRPr lang="en-US" sz="1786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3626" y="524232"/>
            <a:ext cx="7809548" cy="1191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91"/>
              </a:lnSpc>
              <a:buNone/>
            </a:pPr>
            <a:r>
              <a:rPr lang="en-US" sz="3753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Committing changes to a repository</a:t>
            </a:r>
            <a:endParaRPr lang="en-US" sz="3753" dirty="0"/>
          </a:p>
        </p:txBody>
      </p:sp>
      <p:sp>
        <p:nvSpPr>
          <p:cNvPr id="6" name="Text 3"/>
          <p:cNvSpPr/>
          <p:nvPr/>
        </p:nvSpPr>
        <p:spPr>
          <a:xfrm>
            <a:off x="6153626" y="2001441"/>
            <a:ext cx="7809548" cy="914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2"/>
              </a:lnSpc>
              <a:buNone/>
            </a:pPr>
            <a:r>
              <a:rPr lang="en-US" sz="150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Whenever you make changes to your code, you need to commit those changes to your repository. This process involves staging the changes, writing a commit message, and pushing the changes to GitHub.</a:t>
            </a:r>
            <a:endParaRPr lang="en-US" sz="1501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626" y="3130629"/>
            <a:ext cx="953095" cy="15250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92591" y="3321248"/>
            <a:ext cx="2382917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876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Stage Changes</a:t>
            </a:r>
            <a:endParaRPr lang="en-US" sz="1876" dirty="0"/>
          </a:p>
        </p:txBody>
      </p:sp>
      <p:sp>
        <p:nvSpPr>
          <p:cNvPr id="9" name="Text 5"/>
          <p:cNvSpPr/>
          <p:nvPr/>
        </p:nvSpPr>
        <p:spPr>
          <a:xfrm>
            <a:off x="7392591" y="3733324"/>
            <a:ext cx="6570583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2"/>
              </a:lnSpc>
              <a:buNone/>
            </a:pPr>
            <a:r>
              <a:rPr lang="en-US" sz="150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"git add" to add changes to the staging area.</a:t>
            </a:r>
            <a:endParaRPr lang="en-US" sz="1501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26" y="4655701"/>
            <a:ext cx="953095" cy="15250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92591" y="4846320"/>
            <a:ext cx="2382917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876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Commit Changes</a:t>
            </a:r>
            <a:endParaRPr lang="en-US" sz="1876" dirty="0"/>
          </a:p>
        </p:txBody>
      </p:sp>
      <p:sp>
        <p:nvSpPr>
          <p:cNvPr id="12" name="Text 7"/>
          <p:cNvSpPr/>
          <p:nvPr/>
        </p:nvSpPr>
        <p:spPr>
          <a:xfrm>
            <a:off x="7392591" y="5258395"/>
            <a:ext cx="6570583" cy="609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2"/>
              </a:lnSpc>
              <a:buNone/>
            </a:pPr>
            <a:r>
              <a:rPr lang="en-US" sz="150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"git commit" to create a snapshot of your changes with a descriptive message.</a:t>
            </a:r>
            <a:endParaRPr lang="en-US" sz="1501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626" y="6180773"/>
            <a:ext cx="953095" cy="152507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92591" y="6371392"/>
            <a:ext cx="2382917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876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Push Changes</a:t>
            </a:r>
            <a:endParaRPr lang="en-US" sz="1876" dirty="0"/>
          </a:p>
        </p:txBody>
      </p:sp>
      <p:sp>
        <p:nvSpPr>
          <p:cNvPr id="15" name="Text 9"/>
          <p:cNvSpPr/>
          <p:nvPr/>
        </p:nvSpPr>
        <p:spPr>
          <a:xfrm>
            <a:off x="7392591" y="6783467"/>
            <a:ext cx="6570583" cy="609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02"/>
              </a:lnSpc>
              <a:buNone/>
            </a:pPr>
            <a:r>
              <a:rPr lang="en-US" sz="150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"git push" to upload your local changes to the remote repository on GitHub.</a:t>
            </a:r>
            <a:endParaRPr lang="en-US" sz="1501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108353"/>
            <a:ext cx="928294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Collaborating on GitHub projects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2270760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 makes collaboration easy by allowing multiple people to work on the same project. This involves adding collaborators, assigning roles, and using pull requests.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93790" y="347853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Collaborators</a:t>
            </a:r>
            <a:endParaRPr lang="en-US" sz="2233" dirty="0"/>
          </a:p>
        </p:txBody>
      </p:sp>
      <p:sp>
        <p:nvSpPr>
          <p:cNvPr id="7" name="Text 5"/>
          <p:cNvSpPr/>
          <p:nvPr/>
        </p:nvSpPr>
        <p:spPr>
          <a:xfrm>
            <a:off x="793790" y="405967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Invite others to contribute to your repository by adding them as collaborators.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1156692" y="5352455"/>
            <a:ext cx="361521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58"/>
              </a:lnSpc>
              <a:buSzPct val="100000"/>
              <a:buFont typeface="+mj-lt"/>
              <a:buAutoNum type="arabicPeriod" startAt="1"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Grant access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1156692" y="5794653"/>
            <a:ext cx="361521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58"/>
              </a:lnSpc>
              <a:buSzPct val="100000"/>
              <a:buFont typeface="+mj-lt"/>
              <a:buAutoNum type="arabicPeriod" startAt="2"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Assign roles</a:t>
            </a:r>
            <a:endParaRPr lang="en-US" sz="1786" dirty="0"/>
          </a:p>
        </p:txBody>
      </p:sp>
      <p:sp>
        <p:nvSpPr>
          <p:cNvPr id="10" name="Text 8"/>
          <p:cNvSpPr/>
          <p:nvPr/>
        </p:nvSpPr>
        <p:spPr>
          <a:xfrm>
            <a:off x="5332928" y="347853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Pull Requests</a:t>
            </a:r>
            <a:endParaRPr lang="en-US" sz="2233" dirty="0"/>
          </a:p>
        </p:txBody>
      </p:sp>
      <p:sp>
        <p:nvSpPr>
          <p:cNvPr id="11" name="Text 9"/>
          <p:cNvSpPr/>
          <p:nvPr/>
        </p:nvSpPr>
        <p:spPr>
          <a:xfrm>
            <a:off x="5332928" y="405967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pull requests to propose changes and receive feedback from other collaborators.</a:t>
            </a:r>
            <a:endParaRPr lang="en-US" sz="1786" dirty="0"/>
          </a:p>
        </p:txBody>
      </p:sp>
      <p:sp>
        <p:nvSpPr>
          <p:cNvPr id="12" name="Text 10"/>
          <p:cNvSpPr/>
          <p:nvPr/>
        </p:nvSpPr>
        <p:spPr>
          <a:xfrm>
            <a:off x="5695831" y="5352455"/>
            <a:ext cx="361521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58"/>
              </a:lnSpc>
              <a:buSzPct val="100000"/>
              <a:buFont typeface="+mj-lt"/>
              <a:buAutoNum type="arabicPeriod" startAt="1"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 branch</a:t>
            </a:r>
            <a:endParaRPr lang="en-US" sz="1786" dirty="0"/>
          </a:p>
        </p:txBody>
      </p:sp>
      <p:sp>
        <p:nvSpPr>
          <p:cNvPr id="13" name="Text 11"/>
          <p:cNvSpPr/>
          <p:nvPr/>
        </p:nvSpPr>
        <p:spPr>
          <a:xfrm>
            <a:off x="5695831" y="5794653"/>
            <a:ext cx="361521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58"/>
              </a:lnSpc>
              <a:buSzPct val="100000"/>
              <a:buFont typeface="+mj-lt"/>
              <a:buAutoNum type="arabicPeriod" startAt="2"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Make changes</a:t>
            </a:r>
            <a:endParaRPr lang="en-US" sz="1786" dirty="0"/>
          </a:p>
        </p:txBody>
      </p:sp>
      <p:sp>
        <p:nvSpPr>
          <p:cNvPr id="14" name="Text 12"/>
          <p:cNvSpPr/>
          <p:nvPr/>
        </p:nvSpPr>
        <p:spPr>
          <a:xfrm>
            <a:off x="5695831" y="6236851"/>
            <a:ext cx="361521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58"/>
              </a:lnSpc>
              <a:buSzPct val="100000"/>
              <a:buFont typeface="+mj-lt"/>
              <a:buAutoNum type="arabicPeriod" startAt="3"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Submit a pull request</a:t>
            </a:r>
            <a:endParaRPr lang="en-US" sz="1786" dirty="0"/>
          </a:p>
        </p:txBody>
      </p:sp>
      <p:sp>
        <p:nvSpPr>
          <p:cNvPr id="15" name="Text 13"/>
          <p:cNvSpPr/>
          <p:nvPr/>
        </p:nvSpPr>
        <p:spPr>
          <a:xfrm>
            <a:off x="5695831" y="6679049"/>
            <a:ext cx="361521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58"/>
              </a:lnSpc>
              <a:buSzPct val="100000"/>
              <a:buFont typeface="+mj-lt"/>
              <a:buAutoNum type="arabicPeriod" startAt="4"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and merge</a:t>
            </a:r>
            <a:endParaRPr lang="en-US" sz="1786" dirty="0"/>
          </a:p>
        </p:txBody>
      </p:sp>
      <p:sp>
        <p:nvSpPr>
          <p:cNvPr id="16" name="Text 14"/>
          <p:cNvSpPr/>
          <p:nvPr/>
        </p:nvSpPr>
        <p:spPr>
          <a:xfrm>
            <a:off x="9872067" y="347853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Issues</a:t>
            </a:r>
            <a:endParaRPr lang="en-US" sz="2233" dirty="0"/>
          </a:p>
        </p:txBody>
      </p:sp>
      <p:sp>
        <p:nvSpPr>
          <p:cNvPr id="17" name="Text 15"/>
          <p:cNvSpPr/>
          <p:nvPr/>
        </p:nvSpPr>
        <p:spPr>
          <a:xfrm>
            <a:off x="9872067" y="4059674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issues to track bugs, feature requests, and other tasks.</a:t>
            </a:r>
            <a:endParaRPr lang="en-US" sz="1786" dirty="0"/>
          </a:p>
        </p:txBody>
      </p:sp>
      <p:sp>
        <p:nvSpPr>
          <p:cNvPr id="18" name="Text 16"/>
          <p:cNvSpPr/>
          <p:nvPr/>
        </p:nvSpPr>
        <p:spPr>
          <a:xfrm>
            <a:off x="10234970" y="4989552"/>
            <a:ext cx="361521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58"/>
              </a:lnSpc>
              <a:buSzPct val="100000"/>
              <a:buFont typeface="+mj-lt"/>
              <a:buAutoNum type="arabicPeriod" startAt="1"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an issue</a:t>
            </a:r>
            <a:endParaRPr lang="en-US" sz="1786" dirty="0"/>
          </a:p>
        </p:txBody>
      </p:sp>
      <p:sp>
        <p:nvSpPr>
          <p:cNvPr id="19" name="Text 17"/>
          <p:cNvSpPr/>
          <p:nvPr/>
        </p:nvSpPr>
        <p:spPr>
          <a:xfrm>
            <a:off x="10234970" y="5431750"/>
            <a:ext cx="361521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58"/>
              </a:lnSpc>
              <a:buSzPct val="100000"/>
              <a:buFont typeface="+mj-lt"/>
              <a:buAutoNum type="arabicPeriod" startAt="2"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Assign to collaborators</a:t>
            </a:r>
            <a:endParaRPr lang="en-US" sz="1786" dirty="0"/>
          </a:p>
        </p:txBody>
      </p:sp>
      <p:sp>
        <p:nvSpPr>
          <p:cNvPr id="20" name="Text 18"/>
          <p:cNvSpPr/>
          <p:nvPr/>
        </p:nvSpPr>
        <p:spPr>
          <a:xfrm>
            <a:off x="10234970" y="5873948"/>
            <a:ext cx="361521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58"/>
              </a:lnSpc>
              <a:buSzPct val="100000"/>
              <a:buFont typeface="+mj-lt"/>
              <a:buAutoNum type="arabicPeriod" startAt="3"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Discuss and resolve</a:t>
            </a:r>
            <a:endParaRPr lang="en-US" sz="1786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45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4114" y="2689503"/>
            <a:ext cx="7096244" cy="5510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40"/>
              </a:lnSpc>
              <a:buNone/>
            </a:pPr>
            <a:r>
              <a:rPr lang="en-US" sz="347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Forking and cloning repositories</a:t>
            </a:r>
            <a:endParaRPr lang="en-US" sz="3472" dirty="0"/>
          </a:p>
        </p:txBody>
      </p:sp>
      <p:sp>
        <p:nvSpPr>
          <p:cNvPr id="6" name="Text 3"/>
          <p:cNvSpPr/>
          <p:nvPr/>
        </p:nvSpPr>
        <p:spPr>
          <a:xfrm>
            <a:off x="1484114" y="3504962"/>
            <a:ext cx="11662172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2"/>
              </a:lnSpc>
              <a:buNone/>
            </a:pPr>
            <a:r>
              <a:rPr lang="en-US" sz="13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Forking creates a copy of a repository that you can modify independently, while cloning creates a local copy of a repository on your computer for working on the project offline.</a:t>
            </a:r>
            <a:endParaRPr lang="en-US" sz="1389" dirty="0"/>
          </a:p>
        </p:txBody>
      </p:sp>
      <p:sp>
        <p:nvSpPr>
          <p:cNvPr id="7" name="Shape 4"/>
          <p:cNvSpPr/>
          <p:nvPr/>
        </p:nvSpPr>
        <p:spPr>
          <a:xfrm>
            <a:off x="4157186" y="5808107"/>
            <a:ext cx="396716" cy="396716"/>
          </a:xfrm>
          <a:prstGeom prst="roundRect">
            <a:avLst>
              <a:gd name="adj" fmla="val 8002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4293156" y="5874187"/>
            <a:ext cx="124778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3"/>
              </a:lnSpc>
              <a:buNone/>
            </a:pPr>
            <a:r>
              <a:rPr lang="en-US" sz="208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83" dirty="0"/>
          </a:p>
        </p:txBody>
      </p:sp>
      <p:sp>
        <p:nvSpPr>
          <p:cNvPr id="9" name="Text 6"/>
          <p:cNvSpPr/>
          <p:nvPr/>
        </p:nvSpPr>
        <p:spPr>
          <a:xfrm>
            <a:off x="3253264" y="4267438"/>
            <a:ext cx="2204561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0"/>
              </a:lnSpc>
              <a:buNone/>
            </a:pPr>
            <a:r>
              <a:rPr lang="en-US" sz="1736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Fork</a:t>
            </a:r>
            <a:endParaRPr lang="en-US" sz="1736" dirty="0"/>
          </a:p>
        </p:txBody>
      </p:sp>
      <p:sp>
        <p:nvSpPr>
          <p:cNvPr id="10" name="Text 7"/>
          <p:cNvSpPr/>
          <p:nvPr/>
        </p:nvSpPr>
        <p:spPr>
          <a:xfrm>
            <a:off x="1660446" y="4648795"/>
            <a:ext cx="5390198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13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 personal copy of a repository to make changes without affecting the original.</a:t>
            </a:r>
            <a:endParaRPr lang="en-US" sz="1389" dirty="0"/>
          </a:p>
        </p:txBody>
      </p:sp>
      <p:sp>
        <p:nvSpPr>
          <p:cNvPr id="11" name="Shape 8"/>
          <p:cNvSpPr/>
          <p:nvPr/>
        </p:nvSpPr>
        <p:spPr>
          <a:xfrm>
            <a:off x="7116723" y="5808107"/>
            <a:ext cx="396716" cy="396716"/>
          </a:xfrm>
          <a:prstGeom prst="roundRect">
            <a:avLst>
              <a:gd name="adj" fmla="val 8002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7234952" y="5874187"/>
            <a:ext cx="160258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3"/>
              </a:lnSpc>
              <a:buNone/>
            </a:pPr>
            <a:r>
              <a:rPr lang="en-US" sz="208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83" dirty="0"/>
          </a:p>
        </p:txBody>
      </p:sp>
      <p:sp>
        <p:nvSpPr>
          <p:cNvPr id="13" name="Text 10"/>
          <p:cNvSpPr/>
          <p:nvPr/>
        </p:nvSpPr>
        <p:spPr>
          <a:xfrm>
            <a:off x="6212800" y="6800017"/>
            <a:ext cx="2204561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0"/>
              </a:lnSpc>
              <a:buNone/>
            </a:pPr>
            <a:r>
              <a:rPr lang="en-US" sz="1736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Clone</a:t>
            </a:r>
            <a:endParaRPr lang="en-US" sz="1736" dirty="0"/>
          </a:p>
        </p:txBody>
      </p:sp>
      <p:sp>
        <p:nvSpPr>
          <p:cNvPr id="14" name="Text 11"/>
          <p:cNvSpPr/>
          <p:nvPr/>
        </p:nvSpPr>
        <p:spPr>
          <a:xfrm>
            <a:off x="4619982" y="7181374"/>
            <a:ext cx="5390317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13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Download a copy of a repository to your local machine for working on the project offline.</a:t>
            </a:r>
            <a:endParaRPr lang="en-US" sz="1389" dirty="0"/>
          </a:p>
        </p:txBody>
      </p:sp>
      <p:sp>
        <p:nvSpPr>
          <p:cNvPr id="15" name="Shape 12"/>
          <p:cNvSpPr/>
          <p:nvPr/>
        </p:nvSpPr>
        <p:spPr>
          <a:xfrm>
            <a:off x="10076378" y="5808107"/>
            <a:ext cx="396716" cy="396716"/>
          </a:xfrm>
          <a:prstGeom prst="roundRect">
            <a:avLst>
              <a:gd name="adj" fmla="val 8002"/>
            </a:avLst>
          </a:prstGeom>
          <a:solidFill>
            <a:srgbClr val="EEE8DD"/>
          </a:solidFill>
          <a:ln/>
        </p:spPr>
      </p:sp>
      <p:sp>
        <p:nvSpPr>
          <p:cNvPr id="16" name="Text 13"/>
          <p:cNvSpPr/>
          <p:nvPr/>
        </p:nvSpPr>
        <p:spPr>
          <a:xfrm>
            <a:off x="10194965" y="5874187"/>
            <a:ext cx="159425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3"/>
              </a:lnSpc>
              <a:buNone/>
            </a:pPr>
            <a:r>
              <a:rPr lang="en-US" sz="208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83" dirty="0"/>
          </a:p>
        </p:txBody>
      </p:sp>
      <p:sp>
        <p:nvSpPr>
          <p:cNvPr id="17" name="Text 14"/>
          <p:cNvSpPr/>
          <p:nvPr/>
        </p:nvSpPr>
        <p:spPr>
          <a:xfrm>
            <a:off x="9172456" y="4267438"/>
            <a:ext cx="2204561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0"/>
              </a:lnSpc>
              <a:buNone/>
            </a:pPr>
            <a:r>
              <a:rPr lang="en-US" sz="1736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Contribute</a:t>
            </a:r>
            <a:endParaRPr lang="en-US" sz="1736" dirty="0"/>
          </a:p>
        </p:txBody>
      </p:sp>
      <p:sp>
        <p:nvSpPr>
          <p:cNvPr id="18" name="Text 15"/>
          <p:cNvSpPr/>
          <p:nvPr/>
        </p:nvSpPr>
        <p:spPr>
          <a:xfrm>
            <a:off x="7579638" y="4648795"/>
            <a:ext cx="5390317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138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Make changes to the forked repository, and then submit a pull request to the original repository.</a:t>
            </a:r>
            <a:endParaRPr lang="en-US" sz="1389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96627"/>
            <a:ext cx="950630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Branching and merging in GitHub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4545568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Branching allows you to work on new features or bug fixes without affecting the main codebase, while merging combines changes from branches back into the main branch.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5526524"/>
            <a:ext cx="13042821" cy="2041684"/>
          </a:xfrm>
          <a:prstGeom prst="roundRect">
            <a:avLst>
              <a:gd name="adj" fmla="val 20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801410" y="553414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677853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Branching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7545824" y="5677853"/>
            <a:ext cx="60563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 new branch to work on a separate feature or bug fix.</a:t>
            </a:r>
            <a:endParaRPr lang="en-US" sz="1786" dirty="0"/>
          </a:p>
        </p:txBody>
      </p:sp>
      <p:sp>
        <p:nvSpPr>
          <p:cNvPr id="11" name="Shape 8"/>
          <p:cNvSpPr/>
          <p:nvPr/>
        </p:nvSpPr>
        <p:spPr>
          <a:xfrm>
            <a:off x="801410" y="654736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691074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Merging</a:t>
            </a:r>
            <a:endParaRPr lang="en-US" sz="1786" dirty="0"/>
          </a:p>
        </p:txBody>
      </p:sp>
      <p:sp>
        <p:nvSpPr>
          <p:cNvPr id="13" name="Text 10"/>
          <p:cNvSpPr/>
          <p:nvPr/>
        </p:nvSpPr>
        <p:spPr>
          <a:xfrm>
            <a:off x="7545824" y="6691074"/>
            <a:ext cx="60563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 changes from a branch back into the main branch after the feature or bug fix is complete.</a:t>
            </a:r>
            <a:endParaRPr lang="en-US" sz="1786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79688" y="736283"/>
            <a:ext cx="7957423" cy="1059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72"/>
              </a:lnSpc>
              <a:buNone/>
            </a:pPr>
            <a:r>
              <a:rPr lang="en-US" sz="3337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Integrating GitHub with Python projects</a:t>
            </a:r>
            <a:endParaRPr lang="en-US" sz="3337" dirty="0"/>
          </a:p>
        </p:txBody>
      </p:sp>
      <p:sp>
        <p:nvSpPr>
          <p:cNvPr id="6" name="Text 3"/>
          <p:cNvSpPr/>
          <p:nvPr/>
        </p:nvSpPr>
        <p:spPr>
          <a:xfrm>
            <a:off x="6079688" y="2050137"/>
            <a:ext cx="7957423" cy="5424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36"/>
              </a:lnSpc>
              <a:buNone/>
            </a:pPr>
            <a:r>
              <a:rPr lang="en-US" sz="133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 seamlessly integrates with Python projects, enabling version control, collaboration, and sharing of your code. You can easily initialize a repository, track changes, and contribute to open-source projects.</a:t>
            </a:r>
            <a:endParaRPr lang="en-US" sz="1335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688" y="2783205"/>
            <a:ext cx="423743" cy="4237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79688" y="3376374"/>
            <a:ext cx="2119074" cy="264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6"/>
              </a:lnSpc>
              <a:buNone/>
            </a:pPr>
            <a:r>
              <a:rPr lang="en-US" sz="166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 Integration</a:t>
            </a:r>
            <a:endParaRPr lang="en-US" sz="1669" dirty="0"/>
          </a:p>
        </p:txBody>
      </p:sp>
      <p:sp>
        <p:nvSpPr>
          <p:cNvPr id="9" name="Text 5"/>
          <p:cNvSpPr/>
          <p:nvPr/>
        </p:nvSpPr>
        <p:spPr>
          <a:xfrm>
            <a:off x="6079688" y="3742968"/>
            <a:ext cx="795742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6"/>
              </a:lnSpc>
              <a:buNone/>
            </a:pPr>
            <a:r>
              <a:rPr lang="en-US" sz="133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Git commands to initialize, commit, and push your Python projects.</a:t>
            </a:r>
            <a:endParaRPr lang="en-US" sz="1335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88" y="4522708"/>
            <a:ext cx="423743" cy="4237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79688" y="5115878"/>
            <a:ext cx="2188012" cy="264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6"/>
              </a:lnSpc>
              <a:buNone/>
            </a:pPr>
            <a:r>
              <a:rPr lang="en-US" sz="166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Development</a:t>
            </a:r>
            <a:endParaRPr lang="en-US" sz="1669" dirty="0"/>
          </a:p>
        </p:txBody>
      </p:sp>
      <p:sp>
        <p:nvSpPr>
          <p:cNvPr id="12" name="Text 7"/>
          <p:cNvSpPr/>
          <p:nvPr/>
        </p:nvSpPr>
        <p:spPr>
          <a:xfrm>
            <a:off x="6079688" y="5482471"/>
            <a:ext cx="795742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6"/>
              </a:lnSpc>
              <a:buNone/>
            </a:pPr>
            <a:r>
              <a:rPr lang="en-US" sz="133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Write and manage your Python code within the GitHub repository.</a:t>
            </a:r>
            <a:endParaRPr lang="en-US" sz="1335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88" y="6262211"/>
            <a:ext cx="423743" cy="42374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79688" y="6855381"/>
            <a:ext cx="2119074" cy="2649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6"/>
              </a:lnSpc>
              <a:buNone/>
            </a:pPr>
            <a:r>
              <a:rPr lang="en-US" sz="166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Collaboration</a:t>
            </a:r>
            <a:endParaRPr lang="en-US" sz="1669" dirty="0"/>
          </a:p>
        </p:txBody>
      </p:sp>
      <p:sp>
        <p:nvSpPr>
          <p:cNvPr id="15" name="Text 9"/>
          <p:cNvSpPr/>
          <p:nvPr/>
        </p:nvSpPr>
        <p:spPr>
          <a:xfrm>
            <a:off x="6079688" y="7221974"/>
            <a:ext cx="7957423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6"/>
              </a:lnSpc>
              <a:buNone/>
            </a:pPr>
            <a:r>
              <a:rPr lang="en-US" sz="1335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Work with others on Python projects using GitHub's features for collaboration.</a:t>
            </a:r>
            <a:endParaRPr lang="en-US" sz="1335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 is a powerful platform for developers, providing a wide range of features for version control, collaboration, and code sharing. It is an essential tool for anyone working on software projects, whether individually or in a team.</a:t>
            </a:r>
            <a:endParaRPr lang="en-US" sz="1786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2024-07-30T20:07:34Z</dcterms:created>
  <dcterms:modified xsi:type="dcterms:W3CDTF">2024-07-30T20:07:34Z</dcterms:modified>
</cp:coreProperties>
</file>